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4"/>
    <p:sldMasterId id="2147483665" r:id="rId5"/>
  </p:sldMasterIdLst>
  <p:notesMasterIdLst>
    <p:notesMasterId r:id="rId17"/>
  </p:notesMasterIdLst>
  <p:handoutMasterIdLst>
    <p:handoutMasterId r:id="rId18"/>
  </p:handoutMasterIdLst>
  <p:sldIdLst>
    <p:sldId id="436" r:id="rId6"/>
    <p:sldId id="306" r:id="rId7"/>
    <p:sldId id="341" r:id="rId8"/>
    <p:sldId id="328" r:id="rId9"/>
    <p:sldId id="525" r:id="rId10"/>
    <p:sldId id="330" r:id="rId11"/>
    <p:sldId id="332" r:id="rId12"/>
    <p:sldId id="338" r:id="rId13"/>
    <p:sldId id="522" r:id="rId14"/>
    <p:sldId id="524" r:id="rId15"/>
    <p:sldId id="343" r:id="rId16"/>
  </p:sldIdLst>
  <p:sldSz cx="12190413" cy="6858000"/>
  <p:notesSz cx="9906000" cy="68834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8">
          <p15:clr>
            <a:srgbClr val="A4A3A4"/>
          </p15:clr>
        </p15:guide>
        <p15:guide id="2" pos="312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6A3D"/>
    <a:srgbClr val="7AB2DC"/>
    <a:srgbClr val="002E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81" autoAdjust="0"/>
    <p:restoredTop sz="96809" autoAdjust="0"/>
  </p:normalViewPr>
  <p:slideViewPr>
    <p:cSldViewPr>
      <p:cViewPr varScale="1">
        <p:scale>
          <a:sx n="108" d="100"/>
          <a:sy n="108" d="100"/>
        </p:scale>
        <p:origin x="918" y="102"/>
      </p:cViewPr>
      <p:guideLst>
        <p:guide orient="horz" pos="2160"/>
        <p:guide pos="288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5" d="100"/>
          <a:sy n="105" d="100"/>
        </p:scale>
        <p:origin x="-426" y="-96"/>
      </p:cViewPr>
      <p:guideLst>
        <p:guide orient="horz" pos="2168"/>
        <p:guide pos="312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7ED429-D29D-4DD8-9FF5-C9EBC0AE4C4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B886B8F-E3C7-44D5-B4FF-6A9715676BA3}">
      <dgm:prSet phldrT="[Texto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/>
            <a:t>Ya hay unas </a:t>
          </a:r>
          <a:r>
            <a:rPr lang="es-ES" b="1" dirty="0"/>
            <a:t>2.400.000 </a:t>
          </a:r>
          <a:r>
            <a:rPr lang="es-ES" dirty="0"/>
            <a:t>personas jóvenes inscritas</a:t>
          </a:r>
        </a:p>
      </dgm:t>
    </dgm:pt>
    <dgm:pt modelId="{40A0482D-6240-45B4-8D66-BFF0CDFFF1EC}" type="parTrans" cxnId="{200258F9-2DC3-4872-955A-3462151E9436}">
      <dgm:prSet/>
      <dgm:spPr/>
      <dgm:t>
        <a:bodyPr/>
        <a:lstStyle/>
        <a:p>
          <a:endParaRPr lang="es-ES"/>
        </a:p>
      </dgm:t>
    </dgm:pt>
    <dgm:pt modelId="{A328A983-E9C2-47FC-A7EA-79DC769B6372}" type="sibTrans" cxnId="{200258F9-2DC3-4872-955A-3462151E9436}">
      <dgm:prSet/>
      <dgm:spPr/>
      <dgm:t>
        <a:bodyPr/>
        <a:lstStyle/>
        <a:p>
          <a:endParaRPr lang="es-ES"/>
        </a:p>
      </dgm:t>
    </dgm:pt>
    <dgm:pt modelId="{0167873B-DD53-459E-A92D-F73AA4079ED4}">
      <dgm:prSet phldrT="[Texto]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/>
            <a:t>Más de </a:t>
          </a:r>
          <a:r>
            <a:rPr lang="es-ES" b="1" dirty="0"/>
            <a:t>1.600.000</a:t>
          </a:r>
          <a:r>
            <a:rPr lang="es-ES" dirty="0"/>
            <a:t> atenciones de educación y formación</a:t>
          </a:r>
        </a:p>
      </dgm:t>
    </dgm:pt>
    <dgm:pt modelId="{1175497E-932F-49C1-B169-525380BC7D61}" type="parTrans" cxnId="{E885E5CA-86FE-4905-8B4C-32BDE9D212E0}">
      <dgm:prSet/>
      <dgm:spPr/>
      <dgm:t>
        <a:bodyPr/>
        <a:lstStyle/>
        <a:p>
          <a:endParaRPr lang="es-ES"/>
        </a:p>
      </dgm:t>
    </dgm:pt>
    <dgm:pt modelId="{5912CEBF-DC59-45C5-98A2-26A08878D2C8}" type="sibTrans" cxnId="{E885E5CA-86FE-4905-8B4C-32BDE9D212E0}">
      <dgm:prSet/>
      <dgm:spPr/>
      <dgm:t>
        <a:bodyPr/>
        <a:lstStyle/>
        <a:p>
          <a:endParaRPr lang="es-ES"/>
        </a:p>
      </dgm:t>
    </dgm:pt>
    <dgm:pt modelId="{1E4F4A1E-2A4E-4C74-A5C7-2359E6146360}">
      <dgm:prSet phldrT="[Texto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/>
            <a:t>Más de </a:t>
          </a:r>
          <a:r>
            <a:rPr lang="es-ES" b="1" dirty="0"/>
            <a:t>19.000.000</a:t>
          </a:r>
          <a:r>
            <a:rPr lang="es-ES" dirty="0"/>
            <a:t> atenciones de contratación</a:t>
          </a:r>
        </a:p>
      </dgm:t>
    </dgm:pt>
    <dgm:pt modelId="{1C37E94C-B158-4770-BF6B-BEFC5E2779D8}" type="parTrans" cxnId="{80C49036-278D-4EA8-A8F4-33E25CB7E06E}">
      <dgm:prSet/>
      <dgm:spPr/>
      <dgm:t>
        <a:bodyPr/>
        <a:lstStyle/>
        <a:p>
          <a:endParaRPr lang="es-ES"/>
        </a:p>
      </dgm:t>
    </dgm:pt>
    <dgm:pt modelId="{30E8F45B-3BF6-44F5-AA58-E75FCF5A4B82}" type="sibTrans" cxnId="{80C49036-278D-4EA8-A8F4-33E25CB7E06E}">
      <dgm:prSet/>
      <dgm:spPr/>
      <dgm:t>
        <a:bodyPr/>
        <a:lstStyle/>
        <a:p>
          <a:endParaRPr lang="es-ES"/>
        </a:p>
      </dgm:t>
    </dgm:pt>
    <dgm:pt modelId="{AE3D69CE-8FF3-45F9-BD03-017CC25E283C}">
      <dgm:prSet phldrT="[Texto]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/>
            <a:t>Casi </a:t>
          </a:r>
          <a:r>
            <a:rPr lang="es-ES" b="1" dirty="0"/>
            <a:t>74.000 </a:t>
          </a:r>
          <a:r>
            <a:rPr lang="es-ES" dirty="0"/>
            <a:t>atenciones de prácticas</a:t>
          </a:r>
        </a:p>
      </dgm:t>
    </dgm:pt>
    <dgm:pt modelId="{6FEF3C49-D982-4A56-9D84-DB073675CD93}" type="parTrans" cxnId="{15BE076F-C2B2-4EA1-9BF6-7CA314930851}">
      <dgm:prSet/>
      <dgm:spPr/>
      <dgm:t>
        <a:bodyPr/>
        <a:lstStyle/>
        <a:p>
          <a:endParaRPr lang="es-ES"/>
        </a:p>
      </dgm:t>
    </dgm:pt>
    <dgm:pt modelId="{793CE96A-21F6-4FBB-9046-B9CEC7449E0D}" type="sibTrans" cxnId="{15BE076F-C2B2-4EA1-9BF6-7CA314930851}">
      <dgm:prSet/>
      <dgm:spPr/>
      <dgm:t>
        <a:bodyPr/>
        <a:lstStyle/>
        <a:p>
          <a:endParaRPr lang="es-ES"/>
        </a:p>
      </dgm:t>
    </dgm:pt>
    <dgm:pt modelId="{5C53CE4B-6D18-4478-AAAA-B6BA69D26797}" type="pres">
      <dgm:prSet presAssocID="{057ED429-D29D-4DD8-9FF5-C9EBC0AE4C44}" presName="diagram" presStyleCnt="0">
        <dgm:presLayoutVars>
          <dgm:dir/>
          <dgm:resizeHandles val="exact"/>
        </dgm:presLayoutVars>
      </dgm:prSet>
      <dgm:spPr/>
    </dgm:pt>
    <dgm:pt modelId="{EE0344E1-5881-4414-8312-B06EE4745DB9}" type="pres">
      <dgm:prSet presAssocID="{2B886B8F-E3C7-44D5-B4FF-6A9715676BA3}" presName="node" presStyleLbl="node1" presStyleIdx="0" presStyleCnt="4">
        <dgm:presLayoutVars>
          <dgm:bulletEnabled val="1"/>
        </dgm:presLayoutVars>
      </dgm:prSet>
      <dgm:spPr/>
    </dgm:pt>
    <dgm:pt modelId="{CFD9E065-AA55-490D-AA98-38453060AD33}" type="pres">
      <dgm:prSet presAssocID="{A328A983-E9C2-47FC-A7EA-79DC769B6372}" presName="sibTrans" presStyleCnt="0"/>
      <dgm:spPr/>
    </dgm:pt>
    <dgm:pt modelId="{75F54691-8697-4FAF-BE50-861FC22A8C49}" type="pres">
      <dgm:prSet presAssocID="{0167873B-DD53-459E-A92D-F73AA4079ED4}" presName="node" presStyleLbl="node1" presStyleIdx="1" presStyleCnt="4">
        <dgm:presLayoutVars>
          <dgm:bulletEnabled val="1"/>
        </dgm:presLayoutVars>
      </dgm:prSet>
      <dgm:spPr/>
    </dgm:pt>
    <dgm:pt modelId="{495F06F9-7125-40F8-8EE2-A8487D4EE8C5}" type="pres">
      <dgm:prSet presAssocID="{5912CEBF-DC59-45C5-98A2-26A08878D2C8}" presName="sibTrans" presStyleCnt="0"/>
      <dgm:spPr/>
    </dgm:pt>
    <dgm:pt modelId="{69368889-CE28-4B1E-A74B-D218BA549AF5}" type="pres">
      <dgm:prSet presAssocID="{1E4F4A1E-2A4E-4C74-A5C7-2359E6146360}" presName="node" presStyleLbl="node1" presStyleIdx="2" presStyleCnt="4">
        <dgm:presLayoutVars>
          <dgm:bulletEnabled val="1"/>
        </dgm:presLayoutVars>
      </dgm:prSet>
      <dgm:spPr/>
    </dgm:pt>
    <dgm:pt modelId="{BA8C5FFE-98D6-4513-AECB-3DA4444C0542}" type="pres">
      <dgm:prSet presAssocID="{30E8F45B-3BF6-44F5-AA58-E75FCF5A4B82}" presName="sibTrans" presStyleCnt="0"/>
      <dgm:spPr/>
    </dgm:pt>
    <dgm:pt modelId="{75B688F1-54C4-4D66-AEE2-2C716D2F043E}" type="pres">
      <dgm:prSet presAssocID="{AE3D69CE-8FF3-45F9-BD03-017CC25E283C}" presName="node" presStyleLbl="node1" presStyleIdx="3" presStyleCnt="4">
        <dgm:presLayoutVars>
          <dgm:bulletEnabled val="1"/>
        </dgm:presLayoutVars>
      </dgm:prSet>
      <dgm:spPr/>
    </dgm:pt>
  </dgm:ptLst>
  <dgm:cxnLst>
    <dgm:cxn modelId="{3A69D11E-7C03-4961-AE82-88076264FF52}" type="presOf" srcId="{0167873B-DD53-459E-A92D-F73AA4079ED4}" destId="{75F54691-8697-4FAF-BE50-861FC22A8C49}" srcOrd="0" destOrd="0" presId="urn:microsoft.com/office/officeart/2005/8/layout/default"/>
    <dgm:cxn modelId="{80C49036-278D-4EA8-A8F4-33E25CB7E06E}" srcId="{057ED429-D29D-4DD8-9FF5-C9EBC0AE4C44}" destId="{1E4F4A1E-2A4E-4C74-A5C7-2359E6146360}" srcOrd="2" destOrd="0" parTransId="{1C37E94C-B158-4770-BF6B-BEFC5E2779D8}" sibTransId="{30E8F45B-3BF6-44F5-AA58-E75FCF5A4B82}"/>
    <dgm:cxn modelId="{15BE076F-C2B2-4EA1-9BF6-7CA314930851}" srcId="{057ED429-D29D-4DD8-9FF5-C9EBC0AE4C44}" destId="{AE3D69CE-8FF3-45F9-BD03-017CC25E283C}" srcOrd="3" destOrd="0" parTransId="{6FEF3C49-D982-4A56-9D84-DB073675CD93}" sibTransId="{793CE96A-21F6-4FBB-9046-B9CEC7449E0D}"/>
    <dgm:cxn modelId="{4823E6A6-E55B-43BF-B043-61B7DB79145B}" type="presOf" srcId="{2B886B8F-E3C7-44D5-B4FF-6A9715676BA3}" destId="{EE0344E1-5881-4414-8312-B06EE4745DB9}" srcOrd="0" destOrd="0" presId="urn:microsoft.com/office/officeart/2005/8/layout/default"/>
    <dgm:cxn modelId="{E885E5CA-86FE-4905-8B4C-32BDE9D212E0}" srcId="{057ED429-D29D-4DD8-9FF5-C9EBC0AE4C44}" destId="{0167873B-DD53-459E-A92D-F73AA4079ED4}" srcOrd="1" destOrd="0" parTransId="{1175497E-932F-49C1-B169-525380BC7D61}" sibTransId="{5912CEBF-DC59-45C5-98A2-26A08878D2C8}"/>
    <dgm:cxn modelId="{7CF356E0-AB8F-45DE-88FE-6F0477A895DE}" type="presOf" srcId="{AE3D69CE-8FF3-45F9-BD03-017CC25E283C}" destId="{75B688F1-54C4-4D66-AEE2-2C716D2F043E}" srcOrd="0" destOrd="0" presId="urn:microsoft.com/office/officeart/2005/8/layout/default"/>
    <dgm:cxn modelId="{29D286EE-796A-46FF-BE0C-5922E69F8E3C}" type="presOf" srcId="{057ED429-D29D-4DD8-9FF5-C9EBC0AE4C44}" destId="{5C53CE4B-6D18-4478-AAAA-B6BA69D26797}" srcOrd="0" destOrd="0" presId="urn:microsoft.com/office/officeart/2005/8/layout/default"/>
    <dgm:cxn modelId="{200258F9-2DC3-4872-955A-3462151E9436}" srcId="{057ED429-D29D-4DD8-9FF5-C9EBC0AE4C44}" destId="{2B886B8F-E3C7-44D5-B4FF-6A9715676BA3}" srcOrd="0" destOrd="0" parTransId="{40A0482D-6240-45B4-8D66-BFF0CDFFF1EC}" sibTransId="{A328A983-E9C2-47FC-A7EA-79DC769B6372}"/>
    <dgm:cxn modelId="{DD2D7DFE-6BAE-4F86-B94B-11E2091B52D1}" type="presOf" srcId="{1E4F4A1E-2A4E-4C74-A5C7-2359E6146360}" destId="{69368889-CE28-4B1E-A74B-D218BA549AF5}" srcOrd="0" destOrd="0" presId="urn:microsoft.com/office/officeart/2005/8/layout/default"/>
    <dgm:cxn modelId="{540001AD-E7DA-401E-807D-6DAA26687878}" type="presParOf" srcId="{5C53CE4B-6D18-4478-AAAA-B6BA69D26797}" destId="{EE0344E1-5881-4414-8312-B06EE4745DB9}" srcOrd="0" destOrd="0" presId="urn:microsoft.com/office/officeart/2005/8/layout/default"/>
    <dgm:cxn modelId="{D2170B7F-E971-40D0-8DC6-B329455E587D}" type="presParOf" srcId="{5C53CE4B-6D18-4478-AAAA-B6BA69D26797}" destId="{CFD9E065-AA55-490D-AA98-38453060AD33}" srcOrd="1" destOrd="0" presId="urn:microsoft.com/office/officeart/2005/8/layout/default"/>
    <dgm:cxn modelId="{7667888E-452C-47E9-9298-494BD1C1F031}" type="presParOf" srcId="{5C53CE4B-6D18-4478-AAAA-B6BA69D26797}" destId="{75F54691-8697-4FAF-BE50-861FC22A8C49}" srcOrd="2" destOrd="0" presId="urn:microsoft.com/office/officeart/2005/8/layout/default"/>
    <dgm:cxn modelId="{FA7E04CB-BCC0-4DF5-975C-E534C5B0F230}" type="presParOf" srcId="{5C53CE4B-6D18-4478-AAAA-B6BA69D26797}" destId="{495F06F9-7125-40F8-8EE2-A8487D4EE8C5}" srcOrd="3" destOrd="0" presId="urn:microsoft.com/office/officeart/2005/8/layout/default"/>
    <dgm:cxn modelId="{097CA70D-0E0F-47E9-AAC2-BE3A6B598B95}" type="presParOf" srcId="{5C53CE4B-6D18-4478-AAAA-B6BA69D26797}" destId="{69368889-CE28-4B1E-A74B-D218BA549AF5}" srcOrd="4" destOrd="0" presId="urn:microsoft.com/office/officeart/2005/8/layout/default"/>
    <dgm:cxn modelId="{52EC5930-B56B-42A2-8208-CA484C4C8ED9}" type="presParOf" srcId="{5C53CE4B-6D18-4478-AAAA-B6BA69D26797}" destId="{BA8C5FFE-98D6-4513-AECB-3DA4444C0542}" srcOrd="5" destOrd="0" presId="urn:microsoft.com/office/officeart/2005/8/layout/default"/>
    <dgm:cxn modelId="{E8B0A020-1974-4676-AE8D-88853CD0DF6D}" type="presParOf" srcId="{5C53CE4B-6D18-4478-AAAA-B6BA69D26797}" destId="{75B688F1-54C4-4D66-AEE2-2C716D2F043E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0344E1-5881-4414-8312-B06EE4745DB9}">
      <dsp:nvSpPr>
        <dsp:cNvPr id="0" name=""/>
        <dsp:cNvSpPr/>
      </dsp:nvSpPr>
      <dsp:spPr>
        <a:xfrm>
          <a:off x="935" y="63038"/>
          <a:ext cx="3648571" cy="2189142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400" kern="1200" dirty="0"/>
            <a:t>Ya hay unas </a:t>
          </a:r>
          <a:r>
            <a:rPr lang="es-ES" sz="3400" b="1" kern="1200" dirty="0"/>
            <a:t>2.400.000 </a:t>
          </a:r>
          <a:r>
            <a:rPr lang="es-ES" sz="3400" kern="1200" dirty="0"/>
            <a:t>personas jóvenes inscritas</a:t>
          </a:r>
        </a:p>
      </dsp:txBody>
      <dsp:txXfrm>
        <a:off x="935" y="63038"/>
        <a:ext cx="3648571" cy="2189142"/>
      </dsp:txXfrm>
    </dsp:sp>
    <dsp:sp modelId="{75F54691-8697-4FAF-BE50-861FC22A8C49}">
      <dsp:nvSpPr>
        <dsp:cNvPr id="0" name=""/>
        <dsp:cNvSpPr/>
      </dsp:nvSpPr>
      <dsp:spPr>
        <a:xfrm>
          <a:off x="4014364" y="63038"/>
          <a:ext cx="3648571" cy="2189142"/>
        </a:xfrm>
        <a:prstGeom prst="rect">
          <a:avLst/>
        </a:prstGeom>
        <a:solidFill>
          <a:schemeClr val="accent4"/>
        </a:solidFill>
        <a:ln w="25400" cap="flat" cmpd="sng" algn="ctr">
          <a:solidFill>
            <a:schemeClr val="accent4">
              <a:shade val="50000"/>
            </a:schemeClr>
          </a:solidFill>
          <a:prstDash val="solid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400" kern="1200" dirty="0"/>
            <a:t>Más de </a:t>
          </a:r>
          <a:r>
            <a:rPr lang="es-ES" sz="3400" b="1" kern="1200" dirty="0"/>
            <a:t>1.600.000</a:t>
          </a:r>
          <a:r>
            <a:rPr lang="es-ES" sz="3400" kern="1200" dirty="0"/>
            <a:t> atenciones de educación y formación</a:t>
          </a:r>
        </a:p>
      </dsp:txBody>
      <dsp:txXfrm>
        <a:off x="4014364" y="63038"/>
        <a:ext cx="3648571" cy="2189142"/>
      </dsp:txXfrm>
    </dsp:sp>
    <dsp:sp modelId="{69368889-CE28-4B1E-A74B-D218BA549AF5}">
      <dsp:nvSpPr>
        <dsp:cNvPr id="0" name=""/>
        <dsp:cNvSpPr/>
      </dsp:nvSpPr>
      <dsp:spPr>
        <a:xfrm>
          <a:off x="935" y="2617038"/>
          <a:ext cx="3648571" cy="2189142"/>
        </a:xfrm>
        <a:prstGeom prst="rect">
          <a:avLst/>
        </a:prstGeom>
        <a:solidFill>
          <a:schemeClr val="accent5"/>
        </a:solidFill>
        <a:ln w="2540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400" kern="1200" dirty="0"/>
            <a:t>Más de </a:t>
          </a:r>
          <a:r>
            <a:rPr lang="es-ES" sz="3400" b="1" kern="1200" dirty="0"/>
            <a:t>19.000.000</a:t>
          </a:r>
          <a:r>
            <a:rPr lang="es-ES" sz="3400" kern="1200" dirty="0"/>
            <a:t> atenciones de contratación</a:t>
          </a:r>
        </a:p>
      </dsp:txBody>
      <dsp:txXfrm>
        <a:off x="935" y="2617038"/>
        <a:ext cx="3648571" cy="2189142"/>
      </dsp:txXfrm>
    </dsp:sp>
    <dsp:sp modelId="{75B688F1-54C4-4D66-AEE2-2C716D2F043E}">
      <dsp:nvSpPr>
        <dsp:cNvPr id="0" name=""/>
        <dsp:cNvSpPr/>
      </dsp:nvSpPr>
      <dsp:spPr>
        <a:xfrm>
          <a:off x="4014364" y="2617038"/>
          <a:ext cx="3648571" cy="2189142"/>
        </a:xfrm>
        <a:prstGeom prst="rect">
          <a:avLst/>
        </a:prstGeom>
        <a:solidFill>
          <a:schemeClr val="accent6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400" kern="1200" dirty="0"/>
            <a:t>Casi </a:t>
          </a:r>
          <a:r>
            <a:rPr lang="es-ES" sz="3400" b="1" kern="1200" dirty="0"/>
            <a:t>74.000 </a:t>
          </a:r>
          <a:r>
            <a:rPr lang="es-ES" sz="3400" kern="1200" dirty="0"/>
            <a:t>atenciones de prácticas</a:t>
          </a:r>
        </a:p>
      </dsp:txBody>
      <dsp:txXfrm>
        <a:off x="4014364" y="2617038"/>
        <a:ext cx="3648571" cy="21891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1" y="1"/>
            <a:ext cx="9905999" cy="589629"/>
          </a:xfrm>
          <a:prstGeom prst="rect">
            <a:avLst/>
          </a:prstGeom>
          <a:solidFill>
            <a:schemeClr val="bg1"/>
          </a:solidFill>
        </p:spPr>
        <p:txBody>
          <a:bodyPr tIns="108000" anchor="ctr" anchorCtr="1"/>
          <a:lstStyle/>
          <a:p>
            <a:pPr algn="ctr"/>
            <a:r>
              <a:rPr lang="es-ES" dirty="0">
                <a:solidFill>
                  <a:srgbClr val="002E54"/>
                </a:solidFill>
              </a:rPr>
              <a:t>TÍTULO DE LA PRESENTACIÓN (mayúsculas)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16723" y="6539230"/>
            <a:ext cx="2072555" cy="344170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lvl1pPr algn="r">
              <a:defRPr sz="1200"/>
            </a:lvl1pPr>
          </a:lstStyle>
          <a:p>
            <a:fld id="{10BD15B3-EAA1-4198-ACBF-8DC4824F5BBB}" type="slidenum">
              <a:rPr lang="es-ES" smtClean="0">
                <a:solidFill>
                  <a:srgbClr val="002E54"/>
                </a:solidFill>
              </a:rPr>
              <a:pPr/>
              <a:t>‹Nº›</a:t>
            </a:fld>
            <a:endParaRPr lang="es-ES" dirty="0">
              <a:solidFill>
                <a:srgbClr val="002E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677046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292600" cy="344170"/>
          </a:xfrm>
          <a:prstGeom prst="rect">
            <a:avLst/>
          </a:prstGeom>
        </p:spPr>
        <p:txBody>
          <a:bodyPr vert="horz" lIns="95939" tIns="47969" rIns="95939" bIns="47969" rtlCol="0"/>
          <a:lstStyle>
            <a:lvl1pPr algn="l">
              <a:defRPr sz="1300"/>
            </a:lvl1pPr>
          </a:lstStyle>
          <a:p>
            <a:r>
              <a:rPr lang="es-ES"/>
              <a:t>encabezado de ttttt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5611109" y="0"/>
            <a:ext cx="4292600" cy="344170"/>
          </a:xfrm>
          <a:prstGeom prst="rect">
            <a:avLst/>
          </a:prstGeom>
        </p:spPr>
        <p:txBody>
          <a:bodyPr vert="horz" lIns="95939" tIns="47969" rIns="95939" bIns="47969" rtlCol="0"/>
          <a:lstStyle>
            <a:lvl1pPr algn="r">
              <a:defRPr sz="1300"/>
            </a:lvl1pPr>
          </a:lstStyle>
          <a:p>
            <a:fld id="{46C22226-794F-4B59-9E66-45820CACF873}" type="datetimeFigureOut">
              <a:rPr lang="es-ES" smtClean="0"/>
              <a:pPr/>
              <a:t>21/05/2024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2659063" y="515938"/>
            <a:ext cx="4587875" cy="2581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939" tIns="47969" rIns="95939" bIns="47969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990600" y="3269615"/>
            <a:ext cx="7924800" cy="3097530"/>
          </a:xfrm>
          <a:prstGeom prst="rect">
            <a:avLst/>
          </a:prstGeom>
        </p:spPr>
        <p:txBody>
          <a:bodyPr vert="horz" lIns="95939" tIns="47969" rIns="95939" bIns="47969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2" y="6538036"/>
            <a:ext cx="4292600" cy="344170"/>
          </a:xfrm>
          <a:prstGeom prst="rect">
            <a:avLst/>
          </a:prstGeom>
        </p:spPr>
        <p:txBody>
          <a:bodyPr vert="horz" lIns="95939" tIns="47969" rIns="95939" bIns="47969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5611109" y="6538036"/>
            <a:ext cx="4292600" cy="344170"/>
          </a:xfrm>
          <a:prstGeom prst="rect">
            <a:avLst/>
          </a:prstGeom>
        </p:spPr>
        <p:txBody>
          <a:bodyPr vert="horz" lIns="95939" tIns="47969" rIns="95939" bIns="47969" rtlCol="0" anchor="b"/>
          <a:lstStyle>
            <a:lvl1pPr algn="r">
              <a:defRPr sz="1300"/>
            </a:lvl1pPr>
          </a:lstStyle>
          <a:p>
            <a:fld id="{F233730F-0A85-4348-8F71-C694992FA1A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77925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AR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RIOR UN CONTENI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0" y="6387440"/>
            <a:ext cx="815307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002E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D32176-65D9-4359-8594-D1C589AFA430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7 Rectángulo"/>
          <p:cNvSpPr/>
          <p:nvPr userDrawn="1"/>
        </p:nvSpPr>
        <p:spPr>
          <a:xfrm>
            <a:off x="-1" y="0"/>
            <a:ext cx="12190413" cy="1152000"/>
          </a:xfrm>
          <a:prstGeom prst="rect">
            <a:avLst/>
          </a:prstGeom>
          <a:solidFill>
            <a:srgbClr val="002E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6 Rectángulo"/>
          <p:cNvSpPr/>
          <p:nvPr userDrawn="1"/>
        </p:nvSpPr>
        <p:spPr>
          <a:xfrm>
            <a:off x="0" y="0"/>
            <a:ext cx="1846734" cy="11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9" name="8 Imagen" descr="LOGO_GJ+SEPE-semitransparent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37818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37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UN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0" y="6387440"/>
            <a:ext cx="815307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002E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D32176-65D9-4359-8594-D1C589AFA430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4 Rectángulo"/>
          <p:cNvSpPr/>
          <p:nvPr userDrawn="1"/>
        </p:nvSpPr>
        <p:spPr>
          <a:xfrm>
            <a:off x="-1" y="0"/>
            <a:ext cx="12190413" cy="1152000"/>
          </a:xfrm>
          <a:prstGeom prst="rect">
            <a:avLst/>
          </a:prstGeom>
          <a:solidFill>
            <a:srgbClr val="7AB2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3 Rectángulo"/>
          <p:cNvSpPr/>
          <p:nvPr userDrawn="1"/>
        </p:nvSpPr>
        <p:spPr>
          <a:xfrm>
            <a:off x="0" y="0"/>
            <a:ext cx="1846734" cy="11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6" name="5 Imagen" descr="LOGO_GJ+SEPE-semitransparent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37818" cy="112474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ERIOR UN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0" y="6387440"/>
            <a:ext cx="815307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002E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D32176-65D9-4359-8594-D1C589AFA430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4 Rectángulo"/>
          <p:cNvSpPr/>
          <p:nvPr userDrawn="1"/>
        </p:nvSpPr>
        <p:spPr>
          <a:xfrm>
            <a:off x="-1" y="0"/>
            <a:ext cx="12190413" cy="1152000"/>
          </a:xfrm>
          <a:prstGeom prst="rect">
            <a:avLst/>
          </a:prstGeom>
          <a:solidFill>
            <a:srgbClr val="7AB2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870" y="2420888"/>
            <a:ext cx="3960000" cy="224400"/>
          </a:xfrm>
          <a:prstGeom prst="rect">
            <a:avLst/>
          </a:prstGeom>
        </p:spPr>
      </p:pic>
      <p:pic>
        <p:nvPicPr>
          <p:cNvPr id="6" name="5 Imagen" descr="JG LOGO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255446" y="2768949"/>
            <a:ext cx="2160240" cy="516034"/>
          </a:xfrm>
          <a:prstGeom prst="rect">
            <a:avLst/>
          </a:prstGeom>
        </p:spPr>
      </p:pic>
      <p:pic>
        <p:nvPicPr>
          <p:cNvPr id="7" name="6 Imagen" descr="LOGO_GJ+SEPE-semitransparente.png"/>
          <p:cNvPicPr>
            <a:picLocks noChangeAspect="1"/>
          </p:cNvPicPr>
          <p:nvPr userDrawn="1"/>
        </p:nvPicPr>
        <p:blipFill>
          <a:blip r:embed="rId4" cstate="print"/>
          <a:srcRect b="25320"/>
          <a:stretch>
            <a:fillRect/>
          </a:stretch>
        </p:blipFill>
        <p:spPr>
          <a:xfrm>
            <a:off x="10527717" y="2636912"/>
            <a:ext cx="1544153" cy="705733"/>
          </a:xfrm>
          <a:prstGeom prst="rect">
            <a:avLst/>
          </a:prstGeom>
        </p:spPr>
      </p:pic>
      <p:sp>
        <p:nvSpPr>
          <p:cNvPr id="9" name="8 Rectángulo"/>
          <p:cNvSpPr/>
          <p:nvPr userDrawn="1"/>
        </p:nvSpPr>
        <p:spPr>
          <a:xfrm>
            <a:off x="0" y="0"/>
            <a:ext cx="1846734" cy="11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0" name="9 Imagen" descr="LOGO_GJ+SEPE-semitransparente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837818" cy="112474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041" y="274638"/>
            <a:ext cx="10361851" cy="1143000"/>
          </a:xfrm>
          <a:prstGeom prst="rect">
            <a:avLst/>
          </a:prstGeo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8228529" y="6191250"/>
            <a:ext cx="3301570" cy="476250"/>
          </a:xfrm>
          <a:prstGeom prst="rect">
            <a:avLst/>
          </a:prstGeom>
        </p:spPr>
        <p:txBody>
          <a:bodyPr/>
          <a:lstStyle/>
          <a:p>
            <a:fld id="{8FDDC019-5883-4363-9992-C4107BE59713}" type="datetimeFigureOut">
              <a:rPr lang="es-ES_tradnl" smtClean="0"/>
              <a:pPr/>
              <a:t>21/05/2024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219041" y="6172200"/>
            <a:ext cx="5282512" cy="457200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95046" y="6210300"/>
            <a:ext cx="609521" cy="457200"/>
          </a:xfrm>
          <a:prstGeom prst="ellipse">
            <a:avLst/>
          </a:prstGeom>
        </p:spPr>
        <p:txBody>
          <a:bodyPr/>
          <a:lstStyle/>
          <a:p>
            <a:fld id="{5E968739-8A14-47C2-8C59-6AA41C58AE33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1219041" y="1447800"/>
            <a:ext cx="10361851" cy="4572000"/>
          </a:xfrm>
          <a:prstGeom prst="rect">
            <a:avLst/>
          </a:prstGeom>
        </p:spPr>
        <p:txBody>
          <a:bodyPr vert="horz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34161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36" b="33501"/>
          <a:stretch>
            <a:fillRect/>
          </a:stretch>
        </p:blipFill>
        <p:spPr bwMode="auto">
          <a:xfrm>
            <a:off x="0" y="0"/>
            <a:ext cx="1219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6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00579D"/>
              </a:clrFrom>
              <a:clrTo>
                <a:srgbClr val="00579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92" b="20833"/>
          <a:stretch>
            <a:fillRect/>
          </a:stretch>
        </p:blipFill>
        <p:spPr bwMode="auto">
          <a:xfrm>
            <a:off x="0" y="4786314"/>
            <a:ext cx="12190413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9 Imagen" descr="logo_GOB_MINISTERIO_SEPE NUEVO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7"/>
          <a:stretch>
            <a:fillRect/>
          </a:stretch>
        </p:blipFill>
        <p:spPr bwMode="auto">
          <a:xfrm>
            <a:off x="4761880" y="5984875"/>
            <a:ext cx="2641256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01865-E4B2-42F3-B0B5-CFCA4F3FDB62}" type="datetimeFigureOut">
              <a:rPr lang="es-ES"/>
              <a:pPr>
                <a:defRPr/>
              </a:pPr>
              <a:t>21/05/2024</a:t>
            </a:fld>
            <a:endParaRPr lang="es-ES" dirty="0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662DEF-AAFE-4603-ADF2-1E0210ECBA2C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918167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E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cadeneta válida pp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6183965" y="5805296"/>
            <a:ext cx="24530958" cy="28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2343" y="6248297"/>
            <a:ext cx="2158343" cy="482030"/>
          </a:xfrm>
          <a:prstGeom prst="rect">
            <a:avLst/>
          </a:prstGeom>
        </p:spPr>
      </p:pic>
      <p:sp>
        <p:nvSpPr>
          <p:cNvPr id="7" name="6 Rectángulo"/>
          <p:cNvSpPr/>
          <p:nvPr userDrawn="1"/>
        </p:nvSpPr>
        <p:spPr>
          <a:xfrm>
            <a:off x="-313506" y="895028"/>
            <a:ext cx="12961440" cy="1728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9 Imagen" descr="LOGO_GJ+SEPE-semitransparente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4317318" y="3085702"/>
            <a:ext cx="3528392" cy="2127620"/>
          </a:xfrm>
          <a:prstGeom prst="rect">
            <a:avLst/>
          </a:prstGeom>
        </p:spPr>
      </p:pic>
      <p:pic>
        <p:nvPicPr>
          <p:cNvPr id="8" name="7 Imagen" descr="Logo_RED_SIJ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4655046" y="332656"/>
            <a:ext cx="2852936" cy="28529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127654" y="6363415"/>
            <a:ext cx="1850010" cy="413169"/>
          </a:xfrm>
          <a:prstGeom prst="rect">
            <a:avLst/>
          </a:prstGeom>
        </p:spPr>
      </p:pic>
      <p:pic>
        <p:nvPicPr>
          <p:cNvPr id="6" name="5 Imagen" descr="cadeneta válida ppt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4216711" y="6485400"/>
            <a:ext cx="14411938" cy="169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679" r:id="rId2"/>
    <p:sldLayoutId id="2147483716" r:id="rId3"/>
    <p:sldLayoutId id="2147483717" r:id="rId4"/>
    <p:sldLayoutId id="2147483718" r:id="rId5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hyperlink" Target="http://www.garantiajuvenil.gob.e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rantiajuvenil.gob.es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garantiajuvenil.gob.es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arantiajuvenil.gob.es/" TargetMode="External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hyperlink" Target="mailto:ofertasgarantiajuvenil@sepe.e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7" descr="https://www.sepe.es/HomeSepe/dam/jcr:cce9a5e3-87a0-4c13-b0b1-b3aa68533163/preguntas-frecuentes-gj-seccion.2019-07-16-08-45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97" y="586425"/>
            <a:ext cx="10542630" cy="115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2 CuadroTexto"/>
          <p:cNvSpPr txBox="1">
            <a:spLocks noChangeArrowheads="1"/>
          </p:cNvSpPr>
          <p:nvPr/>
        </p:nvSpPr>
        <p:spPr bwMode="auto">
          <a:xfrm>
            <a:off x="8451242" y="4437112"/>
            <a:ext cx="271398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es-ES" b="1" dirty="0">
                <a:solidFill>
                  <a:prstClr val="white"/>
                </a:solidFill>
                <a:latin typeface="Bahnschrift Condensed" panose="020B0502040204020203" pitchFamily="34" charset="0"/>
              </a:rPr>
              <a:t>Abril 2024</a:t>
            </a:r>
            <a:endParaRPr lang="es-ES_tradnl" altLang="es-ES" b="1" dirty="0">
              <a:solidFill>
                <a:prstClr val="white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594" y="5516563"/>
            <a:ext cx="10795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054" y="5949280"/>
            <a:ext cx="2713987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2415048" y="2191457"/>
            <a:ext cx="739318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es-ES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hnschrift SemiLight SemiConde" panose="020B0502040204020203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s-E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hnschrift SemiLight SemiConde" panose="020B0502040204020203" pitchFamily="34" charset="0"/>
                <a:cs typeface="Arial" panose="020B0604020202020204" pitchFamily="34" charset="0"/>
              </a:rPr>
              <a:t>Garantía Juvenil</a:t>
            </a:r>
          </a:p>
        </p:txBody>
      </p:sp>
    </p:spTree>
    <p:extLst>
      <p:ext uri="{BB962C8B-B14F-4D97-AF65-F5344CB8AC3E}">
        <p14:creationId xmlns:p14="http://schemas.microsoft.com/office/powerpoint/2010/main" val="2684288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Marcador de contenido"/>
          <p:cNvSpPr txBox="1">
            <a:spLocks/>
          </p:cNvSpPr>
          <p:nvPr/>
        </p:nvSpPr>
        <p:spPr>
          <a:xfrm>
            <a:off x="200044" y="3571938"/>
            <a:ext cx="4382994" cy="124953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80133" tIns="40067" rIns="80133" bIns="40067">
            <a:noAutofit/>
          </a:bodyPr>
          <a:lstStyle/>
          <a:p>
            <a:pPr marL="57130" algn="just" defTabSz="98357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defRPr/>
            </a:pPr>
            <a:endParaRPr lang="es-ES_tradnl" altLang="es-ES" sz="1600" b="1" dirty="0">
              <a:solidFill>
                <a:srgbClr val="404040"/>
              </a:solidFill>
              <a:latin typeface="Arial" pitchFamily="34" charset="0"/>
              <a:cs typeface="Arial" pitchFamily="34" charset="0"/>
            </a:endParaRPr>
          </a:p>
          <a:p>
            <a:pPr marL="0" lvl="4" algn="just" defTabSz="983578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s-ES_tradnl" altLang="es-ES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Información actualizada</a:t>
            </a:r>
          </a:p>
          <a:p>
            <a:pPr marL="0" lvl="4" algn="just" defTabSz="983578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s-ES_tradnl" altLang="es-ES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Novedades y ofertas </a:t>
            </a:r>
          </a:p>
          <a:p>
            <a:pPr marL="0" lvl="4" algn="just" defTabSz="983578" eaLnBrk="0" fontAlgn="base" hangingPunct="0">
              <a:lnSpc>
                <a:spcPct val="114000"/>
              </a:lnSpc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s-ES_tradnl" altLang="es-ES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Acceso a personas jóvenes y empresas</a:t>
            </a:r>
          </a:p>
          <a:p>
            <a:pPr marL="2160000" lvl="4" algn="just" defTabSz="983578" eaLnBrk="0" fontAlgn="base" hangingPunct="0">
              <a:lnSpc>
                <a:spcPct val="114000"/>
              </a:lnSpc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endParaRPr lang="es-ES_tradnl" altLang="es-ES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371116" lvl="3" algn="just" defTabSz="983578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defRPr/>
            </a:pPr>
            <a:endParaRPr lang="es-ES_tradnl" altLang="es-E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371116" lvl="3" algn="just" defTabSz="983578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defRPr/>
            </a:pPr>
            <a:r>
              <a:rPr lang="es-E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</a:t>
            </a:r>
          </a:p>
          <a:p>
            <a:pPr marL="1371116" lvl="3" algn="just" defTabSz="983578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defRPr/>
            </a:pPr>
            <a:r>
              <a:rPr lang="es-E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</a:t>
            </a:r>
            <a:endParaRPr lang="es-ES_tradnl" altLang="es-ES" sz="1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28155" lvl="4" algn="just" defTabSz="983578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defRPr/>
            </a:pPr>
            <a:endParaRPr lang="es-ES_tradnl" altLang="es-E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828155" lvl="4" algn="just" defTabSz="983578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defRPr/>
            </a:pPr>
            <a:endParaRPr lang="es-ES_tradnl" altLang="es-E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828155" lvl="4" algn="just" defTabSz="983578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/>
            </a:pPr>
            <a:endParaRPr lang="es-ES_tradnl" altLang="es-E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828155" lvl="4" algn="just" defTabSz="983578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defRPr/>
            </a:pPr>
            <a:endParaRPr lang="es-ES_tradnl" altLang="es-E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828155" lvl="4" algn="just" defTabSz="983578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defRPr/>
            </a:pPr>
            <a:endParaRPr lang="es-ES_tradnl" altLang="es-E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514168" lvl="1" algn="just" defTabSz="983578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defRPr/>
            </a:pPr>
            <a:endParaRPr lang="es-ES_tradnl" altLang="es-E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5670583" y="1189421"/>
            <a:ext cx="4248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hlinkClick r:id="rId2" tooltip="Dirección URL original: http://www.garantiajuvenil.gob.es/. Haga clic o pulse si confía en este vínculo."/>
              </a:rPr>
              <a:t>www.garantiajuvenil.gob.es</a:t>
            </a:r>
            <a:endParaRPr lang="es-ES" sz="2400" dirty="0"/>
          </a:p>
        </p:txBody>
      </p:sp>
      <p:sp>
        <p:nvSpPr>
          <p:cNvPr id="15" name="14 Rectángulo"/>
          <p:cNvSpPr/>
          <p:nvPr/>
        </p:nvSpPr>
        <p:spPr>
          <a:xfrm>
            <a:off x="4826688" y="1714416"/>
            <a:ext cx="5112568" cy="175317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 defTabSz="983578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es-ES_tradnl" altLang="es-ES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Servicios públicos de empleo (SPEs)</a:t>
            </a:r>
          </a:p>
          <a:p>
            <a:pPr marL="0" lvl="1" defTabSz="983578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es-ES_tradnl" altLang="es-ES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Servicios de asistencia directa</a:t>
            </a:r>
            <a:br>
              <a:rPr lang="es-ES_tradnl" altLang="es-ES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s-ES_tradnl" altLang="es-ES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del equipo de apoyo GJ a OOII  y CCAA</a:t>
            </a:r>
          </a:p>
          <a:p>
            <a:pPr marL="0" lvl="1" defTabSz="983578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es-ES_tradnl" altLang="es-ES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Instituto de la juventud  y red de oficinas SIJ</a:t>
            </a:r>
          </a:p>
          <a:p>
            <a:pPr marL="0" lvl="1" defTabSz="983578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es-ES_tradnl" altLang="es-ES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Cámaras de comercio de España</a:t>
            </a:r>
          </a:p>
          <a:p>
            <a:pPr marL="0" lvl="1" defTabSz="983578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es-ES_tradnl" altLang="es-ES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Servicio de información 060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1097045" y="5697819"/>
            <a:ext cx="4553988" cy="317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defTabSz="983578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s-ES_tradnl" altLang="es-E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Correo electrónico:</a:t>
            </a:r>
            <a:r>
              <a:rPr lang="es-ES_tradnl" altLang="es-E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s-ES_tradnl" altLang="es-ES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info.garantiajuvenil@sepe.es</a:t>
            </a:r>
            <a:endParaRPr lang="es-ES_tradnl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1116595" y="5180298"/>
            <a:ext cx="5400600" cy="317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defTabSz="983578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s-ES_tradnl" altLang="es-E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Información telefónica:</a:t>
            </a:r>
            <a:r>
              <a:rPr lang="es-ES_tradnl" altLang="es-E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s-ES_tradnl" altLang="es-ES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060</a:t>
            </a:r>
            <a:endParaRPr lang="es-ES_tradnl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E91708D0-F0EE-4DC3-AD07-3E3B164984D4}"/>
              </a:ext>
            </a:extLst>
          </p:cNvPr>
          <p:cNvSpPr/>
          <p:nvPr/>
        </p:nvSpPr>
        <p:spPr>
          <a:xfrm>
            <a:off x="373482" y="1405759"/>
            <a:ext cx="3600400" cy="124953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Más información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7FDBF39-CDCD-491F-8D24-600C810C2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9844" y="3450959"/>
            <a:ext cx="2548349" cy="103031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D6EA23D-1C1B-4F45-881A-9D9EE6A26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972" y="5262789"/>
            <a:ext cx="2121592" cy="87180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61A7306-8B6C-4DCE-8540-C030E94C93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7414" y="4443489"/>
            <a:ext cx="2024047" cy="75597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647008F-826F-4283-AF78-31EF4A3B43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5594" y="5338996"/>
            <a:ext cx="1932599" cy="71939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D9CD8E6-9378-4CDA-86B4-A000AE917F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3866" y="4438760"/>
            <a:ext cx="1926503" cy="719390"/>
          </a:xfrm>
          <a:prstGeom prst="rect">
            <a:avLst/>
          </a:prstGeom>
        </p:spPr>
      </p:pic>
      <p:sp>
        <p:nvSpPr>
          <p:cNvPr id="14" name="17 Rectángulo">
            <a:extLst>
              <a:ext uri="{FF2B5EF4-FFF2-40B4-BE49-F238E27FC236}">
                <a16:creationId xmlns:a16="http://schemas.microsoft.com/office/drawing/2014/main" id="{BF9A87C9-3839-4248-91DA-5EAEEB849A24}"/>
              </a:ext>
            </a:extLst>
          </p:cNvPr>
          <p:cNvSpPr/>
          <p:nvPr/>
        </p:nvSpPr>
        <p:spPr>
          <a:xfrm>
            <a:off x="2391541" y="305480"/>
            <a:ext cx="997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MÁS INFORMACIÓN</a:t>
            </a:r>
          </a:p>
        </p:txBody>
      </p:sp>
    </p:spTree>
    <p:extLst>
      <p:ext uri="{BB962C8B-B14F-4D97-AF65-F5344CB8AC3E}">
        <p14:creationId xmlns:p14="http://schemas.microsoft.com/office/powerpoint/2010/main" val="3354621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NITA 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846734" y="1124744"/>
            <a:ext cx="804862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6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32176-65D9-4359-8594-D1C589AFA430}" type="slidenum">
              <a:rPr lang="es-ES_tradnl" smtClean="0"/>
              <a:pPr/>
              <a:t>2</a:t>
            </a:fld>
            <a:endParaRPr lang="es-ES_tradnl" dirty="0"/>
          </a:p>
        </p:txBody>
      </p:sp>
      <p:sp>
        <p:nvSpPr>
          <p:cNvPr id="11" name="10 Rectángulo"/>
          <p:cNvSpPr/>
          <p:nvPr/>
        </p:nvSpPr>
        <p:spPr>
          <a:xfrm>
            <a:off x="2232000" y="324000"/>
            <a:ext cx="997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1. ¿QUÉ ES GARANTÍA JUVENIL?</a:t>
            </a: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1612469" y="5725959"/>
            <a:ext cx="10171369" cy="523220"/>
          </a:xfrm>
          <a:prstGeom prst="rect">
            <a:avLst/>
          </a:prstGeom>
          <a:solidFill>
            <a:srgbClr val="FF0000"/>
          </a:solidFill>
        </p:spPr>
        <p:txBody>
          <a:bodyPr rtlCol="0">
            <a:normAutofit fontScale="92500" lnSpcReduction="20000"/>
          </a:bodyPr>
          <a:lstStyle/>
          <a:p>
            <a:pPr lvl="0">
              <a:defRPr/>
            </a:pPr>
            <a:r>
              <a:rPr lang="es-ES" dirty="0">
                <a:solidFill>
                  <a:schemeClr val="bg1"/>
                </a:solidFill>
                <a:latin typeface="Comic Sans MS" panose="030F0702030302020204" pitchFamily="66" charset="0"/>
              </a:rPr>
              <a:t>Para poder acceder a las oportunidades sólo tienes que inscribirte en el Sistema Nacional de Garantía Juvenil (www.garantiajuvenil.gob.es)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8" name="7 Imagen" descr="Depositphotos_88155720_ds.jpg"/>
          <p:cNvPicPr>
            <a:picLocks noChangeAspect="1"/>
          </p:cNvPicPr>
          <p:nvPr/>
        </p:nvPicPr>
        <p:blipFill>
          <a:blip r:embed="rId2" cstate="print"/>
          <a:srcRect l="38918" r="40967"/>
          <a:stretch>
            <a:fillRect/>
          </a:stretch>
        </p:blipFill>
        <p:spPr>
          <a:xfrm>
            <a:off x="180000" y="1440000"/>
            <a:ext cx="1441160" cy="4680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70CDE77-9767-4118-AFD4-D341592100CB}"/>
              </a:ext>
            </a:extLst>
          </p:cNvPr>
          <p:cNvSpPr txBox="1"/>
          <p:nvPr/>
        </p:nvSpPr>
        <p:spPr>
          <a:xfrm>
            <a:off x="1742862" y="1571060"/>
            <a:ext cx="2501180" cy="15696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Una iniciativa europea que 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pretende facilitar el acceso de las personas jóvenes al mercado de trabajo.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Empezó en 2014 y sigue adelante. </a:t>
            </a: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181A94D-C389-4D22-B241-9CB34546C058}"/>
              </a:ext>
            </a:extLst>
          </p:cNvPr>
          <p:cNvSpPr txBox="1"/>
          <p:nvPr/>
        </p:nvSpPr>
        <p:spPr>
          <a:xfrm>
            <a:off x="5137953" y="1793985"/>
            <a:ext cx="2808312" cy="25853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latin typeface="Bahnschrift Light" panose="020B0502040204020203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Objetivo: </a:t>
            </a:r>
            <a:r>
              <a:rPr lang="es-ES" dirty="0">
                <a:latin typeface="Bahnschrift Light" panose="020B0502040204020203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Ofrecer una propuesta (formativa o laboral) para personas entre 16 años y 30 años que no tengan trabajo ni estén cursando estudios ya, para facilitar su incorporación al mercado de trabajo</a:t>
            </a:r>
            <a:r>
              <a:rPr lang="es-ES" b="1" dirty="0">
                <a:latin typeface="Bahnschrift Light" panose="020B0502040204020203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.</a:t>
            </a:r>
            <a:endParaRPr lang="es-ES" dirty="0">
              <a:latin typeface="Bahnschrift Light" panose="020B0502040204020203" pitchFamily="34" charset="0"/>
              <a:ea typeface="BatangChe" panose="02030609000101010101" pitchFamily="49" charset="-127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CC62BCF-FAF3-4670-9AED-A469819FE6A0}"/>
              </a:ext>
            </a:extLst>
          </p:cNvPr>
          <p:cNvSpPr txBox="1"/>
          <p:nvPr/>
        </p:nvSpPr>
        <p:spPr>
          <a:xfrm>
            <a:off x="8615486" y="1628801"/>
            <a:ext cx="3096344" cy="3416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>
                <a:latin typeface="Book Antiqua" panose="02040602050305030304" pitchFamily="18" charset="0"/>
                <a:cs typeface="Arial" panose="020B0604020202020204" pitchFamily="34" charset="0"/>
              </a:rPr>
              <a:t>En 2021, España aprobó el </a:t>
            </a:r>
            <a:r>
              <a:rPr lang="es-ES" b="1" dirty="0">
                <a:latin typeface="Book Antiqua" panose="02040602050305030304" pitchFamily="18" charset="0"/>
              </a:rPr>
              <a:t>Plan de Garantía Juvenil Plus 2021-2027 </a:t>
            </a:r>
            <a:r>
              <a:rPr lang="es-ES" dirty="0">
                <a:latin typeface="Book Antiqua" panose="02040602050305030304" pitchFamily="18" charset="0"/>
              </a:rPr>
              <a:t>de trabajo digno para personas jóvenes </a:t>
            </a:r>
            <a:r>
              <a:rPr lang="es-ES" dirty="0">
                <a:latin typeface="Book Antiqua" panose="02040602050305030304" pitchFamily="18" charset="0"/>
                <a:cs typeface="Arial" panose="020B0604020202020204" pitchFamily="34" charset="0"/>
              </a:rPr>
              <a:t>que </a:t>
            </a:r>
            <a:r>
              <a:rPr lang="es-ES" dirty="0">
                <a:latin typeface="Book Antiqua" panose="02040602050305030304" pitchFamily="18" charset="0"/>
              </a:rPr>
              <a:t> tiene como objetivo mejorar la </a:t>
            </a:r>
            <a:r>
              <a:rPr lang="es-ES" b="1" dirty="0">
                <a:latin typeface="Book Antiqua" panose="02040602050305030304" pitchFamily="18" charset="0"/>
              </a:rPr>
              <a:t>cualificación</a:t>
            </a:r>
            <a:r>
              <a:rPr lang="es-ES" dirty="0">
                <a:latin typeface="Book Antiqua" panose="02040602050305030304" pitchFamily="18" charset="0"/>
              </a:rPr>
              <a:t> de las personas jóvenes para que adquieran las competencias profesionales y técnicas necesarias para acceder al mercado laboral. </a:t>
            </a:r>
          </a:p>
          <a:p>
            <a:endParaRPr lang="es-ES" dirty="0">
              <a:latin typeface="Book Antiqua" panose="0204060205030503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3452EEB-7893-4855-8A1D-78B4ABA084A6}"/>
              </a:ext>
            </a:extLst>
          </p:cNvPr>
          <p:cNvSpPr txBox="1"/>
          <p:nvPr/>
        </p:nvSpPr>
        <p:spPr>
          <a:xfrm>
            <a:off x="2854846" y="3717032"/>
            <a:ext cx="2133966" cy="15696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2400" dirty="0">
                <a:latin typeface="Brush Script MT" panose="03060802040406070304" pitchFamily="66" charset="0"/>
              </a:rPr>
              <a:t>Participan todas las CCAA y otras entidades públicas y privadas</a:t>
            </a:r>
          </a:p>
        </p:txBody>
      </p:sp>
    </p:spTree>
    <p:extLst>
      <p:ext uri="{BB962C8B-B14F-4D97-AF65-F5344CB8AC3E}">
        <p14:creationId xmlns:p14="http://schemas.microsoft.com/office/powerpoint/2010/main" val="3759260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0 Rectángulo">
            <a:extLst>
              <a:ext uri="{FF2B5EF4-FFF2-40B4-BE49-F238E27FC236}">
                <a16:creationId xmlns:a16="http://schemas.microsoft.com/office/drawing/2014/main" id="{7B08998C-263C-4865-BEC8-AB3C5912FB57}"/>
              </a:ext>
            </a:extLst>
          </p:cNvPr>
          <p:cNvSpPr/>
          <p:nvPr/>
        </p:nvSpPr>
        <p:spPr>
          <a:xfrm>
            <a:off x="2232000" y="324000"/>
            <a:ext cx="997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1. ¿QUÉ ES GARANTÍA JUVENIL?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E1B24F06-5B19-4C24-8776-8DF4B45DF6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5006883"/>
              </p:ext>
            </p:extLst>
          </p:nvPr>
        </p:nvGraphicFramePr>
        <p:xfrm>
          <a:off x="2263270" y="1268760"/>
          <a:ext cx="7663871" cy="4869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58216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09" y="1587542"/>
            <a:ext cx="4599320" cy="3121556"/>
          </a:xfrm>
          <a:prstGeom prst="rect">
            <a:avLst/>
          </a:prstGeom>
        </p:spPr>
      </p:pic>
      <p:sp>
        <p:nvSpPr>
          <p:cNvPr id="22" name="21 Rectángulo"/>
          <p:cNvSpPr/>
          <p:nvPr/>
        </p:nvSpPr>
        <p:spPr>
          <a:xfrm>
            <a:off x="2232000" y="324000"/>
            <a:ext cx="997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2. INSCRIPCIÓN EN GARANTÍA JUVENIL</a:t>
            </a:r>
          </a:p>
        </p:txBody>
      </p:sp>
      <p:sp>
        <p:nvSpPr>
          <p:cNvPr id="5" name="Pentágono 6">
            <a:extLst>
              <a:ext uri="{FF2B5EF4-FFF2-40B4-BE49-F238E27FC236}">
                <a16:creationId xmlns:a16="http://schemas.microsoft.com/office/drawing/2014/main" id="{1A910C72-FC27-47E1-9F64-850CEBA216C9}"/>
              </a:ext>
            </a:extLst>
          </p:cNvPr>
          <p:cNvSpPr/>
          <p:nvPr/>
        </p:nvSpPr>
        <p:spPr>
          <a:xfrm>
            <a:off x="5030776" y="1198179"/>
            <a:ext cx="5616624" cy="5065772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endParaRPr lang="es-ES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r>
              <a:rPr lang="es-ES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  <a:cs typeface="Calibri" pitchFamily="34" charset="0"/>
              </a:rPr>
              <a:t>SOLICITA TU INSCRIPCIÓN A TRAVÉS DE LA WEB</a:t>
            </a:r>
          </a:p>
          <a:p>
            <a:r>
              <a:rPr lang="es-ES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  <a:cs typeface="Calibri" pitchFamily="34" charset="0"/>
                <a:hlinkClick r:id="rId3"/>
              </a:rPr>
              <a:t>www.garantiajuvenil.gob.es</a:t>
            </a:r>
            <a:endParaRPr lang="es-ES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endParaRPr lang="es-ES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r>
              <a:rPr lang="es-ES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  <a:cs typeface="Calibri" pitchFamily="34" charset="0"/>
              </a:rPr>
              <a:t>CON CERTIFICADO </a:t>
            </a:r>
          </a:p>
          <a:p>
            <a:pPr marL="36000" indent="-108000">
              <a:buSzPct val="99000"/>
              <a:buFont typeface="Segoe UI" panose="020B0502040204020203" pitchFamily="34" charset="0"/>
              <a:buChar char="•"/>
            </a:pPr>
            <a:r>
              <a:rPr lang="es-E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  <a:cs typeface="Calibri" pitchFamily="34" charset="0"/>
              </a:rPr>
              <a:t>DNI Electrónico. Creación de usuario y contraseña</a:t>
            </a:r>
          </a:p>
          <a:p>
            <a:pPr marL="36000" indent="-108000">
              <a:buSzPct val="99000"/>
              <a:buFont typeface="Segoe UI" panose="020B0502040204020203" pitchFamily="34" charset="0"/>
              <a:buChar char="•"/>
            </a:pPr>
            <a:r>
              <a:rPr lang="es-E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  <a:cs typeface="Calibri" pitchFamily="34" charset="0"/>
              </a:rPr>
              <a:t>Certificados reconocidos.</a:t>
            </a:r>
          </a:p>
          <a:p>
            <a:pPr marL="36000" indent="-108000">
              <a:buSzPct val="99000"/>
              <a:buFont typeface="Segoe UI" panose="020B0502040204020203" pitchFamily="34" charset="0"/>
              <a:buChar char="•"/>
            </a:pPr>
            <a:r>
              <a:rPr lang="es-ES" sz="1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  <a:cs typeface="Calibri" pitchFamily="34" charset="0"/>
              </a:rPr>
              <a:t>Cl@ve</a:t>
            </a:r>
            <a:endParaRPr lang="es-E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endParaRPr lang="es-E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r>
              <a:rPr lang="es-ES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  <a:cs typeface="Calibri" pitchFamily="34" charset="0"/>
              </a:rPr>
              <a:t>SIN CERTIFICADO: FORMULARIO WEB</a:t>
            </a:r>
          </a:p>
          <a:p>
            <a:pPr marL="36000" indent="-108000">
              <a:buSzPct val="99000"/>
              <a:buFont typeface="Segoe UI" panose="020B0502040204020203" pitchFamily="34" charset="0"/>
              <a:buChar char="•"/>
            </a:pPr>
            <a:r>
              <a:rPr lang="es-E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  <a:cs typeface="Calibri" pitchFamily="34" charset="0"/>
              </a:rPr>
              <a:t>Creación de usuario y contraseña</a:t>
            </a:r>
          </a:p>
          <a:p>
            <a:pPr marL="36000" indent="-108000">
              <a:buSzPct val="99000"/>
              <a:buFont typeface="Segoe UI" panose="020B0502040204020203" pitchFamily="34" charset="0"/>
              <a:buChar char="•"/>
            </a:pPr>
            <a:r>
              <a:rPr lang="es-E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  <a:cs typeface="Calibri" pitchFamily="34" charset="0"/>
              </a:rPr>
              <a:t>Formulario de inscripción.  </a:t>
            </a:r>
          </a:p>
          <a:p>
            <a:endParaRPr lang="es-ES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r>
              <a:rPr lang="es-ES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  <a:cs typeface="Calibri" pitchFamily="34" charset="0"/>
              </a:rPr>
              <a:t>SI CUMPLES LOS REQUISTIOS RECIBIRÁS UNA RESOLUCIÓN DE ESTAR INSCRITO/A EN EL SISTEMA NACIONAL DE GARANTÍA JUVENIL</a:t>
            </a:r>
          </a:p>
          <a:p>
            <a:endParaRPr lang="es-ES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endParaRPr lang="es-ES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endParaRPr lang="es-ES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493200" lvl="1" indent="-108000">
              <a:buSzPct val="99000"/>
              <a:buFont typeface="Segoe UI" panose="020B0502040204020203" pitchFamily="34" charset="0"/>
              <a:buChar char="•"/>
            </a:pPr>
            <a:r>
              <a:rPr lang="es-ES" sz="140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  <a:cs typeface="Calibri" pitchFamily="34" charset="0"/>
              </a:rPr>
              <a:t>Entre los 16 y 29 años.</a:t>
            </a:r>
          </a:p>
          <a:p>
            <a:pPr marL="493200" lvl="1" indent="-108000">
              <a:buSzPct val="99000"/>
              <a:buFont typeface="Segoe UI" panose="020B0502040204020203" pitchFamily="34" charset="0"/>
              <a:buChar char="•"/>
            </a:pPr>
            <a:r>
              <a:rPr lang="es-ES" sz="140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  <a:cs typeface="Calibri" pitchFamily="34" charset="0"/>
              </a:rPr>
              <a:t>No haber estudiado ni trabajado el día anterior a la solicitud de inscripción.</a:t>
            </a:r>
          </a:p>
          <a:p>
            <a:pPr lvl="1"/>
            <a:endParaRPr lang="es-E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Calibri" pitchFamily="34" charset="0"/>
              <a:cs typeface="Calibri" pitchFamily="34" charset="0"/>
            </a:endParaRPr>
          </a:p>
          <a:p>
            <a:endParaRPr lang="es-E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endParaRPr lang="es-E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endParaRPr lang="es-E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endParaRPr lang="es-E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51D41D1E-7896-443C-A62A-78614B26759F}"/>
              </a:ext>
            </a:extLst>
          </p:cNvPr>
          <p:cNvSpPr/>
          <p:nvPr/>
        </p:nvSpPr>
        <p:spPr>
          <a:xfrm>
            <a:off x="4655046" y="5229200"/>
            <a:ext cx="4680520" cy="848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Bocadillo nube: nube 2">
            <a:extLst>
              <a:ext uri="{FF2B5EF4-FFF2-40B4-BE49-F238E27FC236}">
                <a16:creationId xmlns:a16="http://schemas.microsoft.com/office/drawing/2014/main" id="{F577C512-D630-42CA-AE5C-0DEB6F6B16E3}"/>
              </a:ext>
            </a:extLst>
          </p:cNvPr>
          <p:cNvSpPr/>
          <p:nvPr/>
        </p:nvSpPr>
        <p:spPr>
          <a:xfrm>
            <a:off x="0" y="5103254"/>
            <a:ext cx="4029559" cy="1062050"/>
          </a:xfrm>
          <a:prstGeom prst="cloudCallout">
            <a:avLst>
              <a:gd name="adj1" fmla="val 40800"/>
              <a:gd name="adj2" fmla="val -109976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i="1" dirty="0">
                <a:solidFill>
                  <a:schemeClr val="tx1"/>
                </a:solidFill>
              </a:rPr>
              <a:t>También te ayudarán en las </a:t>
            </a:r>
            <a:r>
              <a:rPr lang="es-ES" sz="1400" i="1" dirty="0">
                <a:solidFill>
                  <a:schemeClr val="tx1"/>
                </a:solidFill>
                <a:latin typeface="Comic Sans MS" panose="030F0702030302020204" pitchFamily="66" charset="0"/>
              </a:rPr>
              <a:t>oficinas</a:t>
            </a:r>
            <a:r>
              <a:rPr lang="es-ES" sz="1400" i="1" dirty="0">
                <a:solidFill>
                  <a:schemeClr val="tx1"/>
                </a:solidFill>
              </a:rPr>
              <a:t> de Juventud más cercanas, en Cámaras de Comercio, Cruz Roja… </a:t>
            </a:r>
            <a:r>
              <a:rPr lang="es-ES" sz="1400" i="1" dirty="0" err="1">
                <a:solidFill>
                  <a:schemeClr val="tx1"/>
                </a:solidFill>
              </a:rPr>
              <a:t>etc</a:t>
            </a:r>
            <a:endParaRPr lang="es-ES" sz="1400" i="1" dirty="0">
              <a:solidFill>
                <a:schemeClr val="tx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500B6A4-0768-402D-80A2-8400F8F66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5052" y="1432262"/>
            <a:ext cx="2267105" cy="354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60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4AF0161-F723-4435-84F7-837AC85E0B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32176-65D9-4359-8594-D1C589AFA430}" type="slidenum">
              <a:rPr lang="es-ES_tradnl" smtClean="0"/>
              <a:pPr/>
              <a:t>5</a:t>
            </a:fld>
            <a:endParaRPr lang="es-ES_tradnl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B419D3A-5022-40E0-B443-6472F16E0B29}"/>
              </a:ext>
            </a:extLst>
          </p:cNvPr>
          <p:cNvSpPr/>
          <p:nvPr/>
        </p:nvSpPr>
        <p:spPr>
          <a:xfrm>
            <a:off x="9382101" y="4077072"/>
            <a:ext cx="2329730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Puedes verlo en </a:t>
            </a:r>
            <a:r>
              <a:rPr lang="es-ES" dirty="0" err="1"/>
              <a:t>youtube</a:t>
            </a:r>
            <a:endParaRPr lang="es-ES" dirty="0"/>
          </a:p>
          <a:p>
            <a:pPr algn="ctr"/>
            <a:r>
              <a:rPr lang="es-ES" dirty="0"/>
              <a:t>https://youtu.be/vmSh6Q25nuI</a:t>
            </a:r>
          </a:p>
        </p:txBody>
      </p:sp>
      <p:sp>
        <p:nvSpPr>
          <p:cNvPr id="5" name="21 Rectángulo">
            <a:extLst>
              <a:ext uri="{FF2B5EF4-FFF2-40B4-BE49-F238E27FC236}">
                <a16:creationId xmlns:a16="http://schemas.microsoft.com/office/drawing/2014/main" id="{3489B74C-7347-42D6-BA8B-1445814BC9AF}"/>
              </a:ext>
            </a:extLst>
          </p:cNvPr>
          <p:cNvSpPr/>
          <p:nvPr/>
        </p:nvSpPr>
        <p:spPr>
          <a:xfrm>
            <a:off x="2232000" y="324000"/>
            <a:ext cx="997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2. INSCRIPCIÓN EN GARANTÍA JUVENIL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519BD69-254B-456A-A9A8-3E5074200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66" y="3285619"/>
            <a:ext cx="8543478" cy="316708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AD29126-CCB5-4A61-8880-C2460190A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866" y="1077896"/>
            <a:ext cx="6153957" cy="197704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CD42A51-48BF-4A2E-8E8E-BD2C4122B01F}"/>
              </a:ext>
            </a:extLst>
          </p:cNvPr>
          <p:cNvSpPr txBox="1"/>
          <p:nvPr/>
        </p:nvSpPr>
        <p:spPr>
          <a:xfrm>
            <a:off x="7218000" y="1383730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ENTRA EN </a:t>
            </a:r>
          </a:p>
          <a:p>
            <a:r>
              <a:rPr lang="es-ES" dirty="0">
                <a:hlinkClick r:id="rId4"/>
              </a:rPr>
              <a:t>www.garantiajuvenil.gob.es</a:t>
            </a:r>
            <a:endParaRPr lang="es-ES" dirty="0"/>
          </a:p>
          <a:p>
            <a:endParaRPr lang="es-ES" dirty="0"/>
          </a:p>
          <a:p>
            <a:r>
              <a:rPr lang="es-ES" dirty="0"/>
              <a:t>Vete abajo, que hay un video explicativo</a:t>
            </a:r>
          </a:p>
        </p:txBody>
      </p:sp>
      <p:sp>
        <p:nvSpPr>
          <p:cNvPr id="9" name="Flecha: hacia abajo 8">
            <a:extLst>
              <a:ext uri="{FF2B5EF4-FFF2-40B4-BE49-F238E27FC236}">
                <a16:creationId xmlns:a16="http://schemas.microsoft.com/office/drawing/2014/main" id="{B73C8029-7C69-4BC9-92C1-1CBD535AE2F2}"/>
              </a:ext>
            </a:extLst>
          </p:cNvPr>
          <p:cNvSpPr/>
          <p:nvPr/>
        </p:nvSpPr>
        <p:spPr>
          <a:xfrm>
            <a:off x="3214886" y="2904628"/>
            <a:ext cx="360040" cy="7619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2975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Rectángulo"/>
          <p:cNvSpPr/>
          <p:nvPr/>
        </p:nvSpPr>
        <p:spPr>
          <a:xfrm>
            <a:off x="2232503" y="324404"/>
            <a:ext cx="9970702" cy="523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cs typeface="Arial" panose="020B0604020202020204" pitchFamily="34" charset="0"/>
              </a:rPr>
              <a:t>3. VENTAJAS DE GARANTÍA JUVENIL: EJEMPLOS EMPLEO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6779946-B017-4890-87B2-BF6FD78E4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8825" y="3411964"/>
            <a:ext cx="3054060" cy="152283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F0A43CC-F593-43AC-A019-93859DB7E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6282" y="847556"/>
            <a:ext cx="2536923" cy="202226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8E6A490-F7DD-451D-A3C6-2A9FF0DC6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50" y="1282005"/>
            <a:ext cx="3460230" cy="207760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20CF6C0-30E7-4BEB-B201-F5DA854A8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535" y="1182340"/>
            <a:ext cx="2536578" cy="250691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C7C98BC-1F98-4AED-8FA6-81A1B48454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597" y="3816654"/>
            <a:ext cx="2319097" cy="239134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39BE088-D52F-43BC-A761-9497BEBAF0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0759" y="4018888"/>
            <a:ext cx="3424196" cy="152283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4AE5D99-D8DF-442F-B33D-49EF3A22FD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0009" y="4556620"/>
            <a:ext cx="2603631" cy="197697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DCB424D-8283-470C-95E1-7A92EC772BA2}"/>
              </a:ext>
            </a:extLst>
          </p:cNvPr>
          <p:cNvSpPr txBox="1"/>
          <p:nvPr/>
        </p:nvSpPr>
        <p:spPr>
          <a:xfrm>
            <a:off x="1632409" y="3155099"/>
            <a:ext cx="4925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¡¡ NUEVAS OFERTAS DIFERENTES CADA SEMANA !!</a:t>
            </a:r>
          </a:p>
        </p:txBody>
      </p:sp>
    </p:spTree>
    <p:extLst>
      <p:ext uri="{BB962C8B-B14F-4D97-AF65-F5344CB8AC3E}">
        <p14:creationId xmlns:p14="http://schemas.microsoft.com/office/powerpoint/2010/main" val="209747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2232503" y="324404"/>
            <a:ext cx="9970702" cy="523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cs typeface="Arial" panose="020B0604020202020204" pitchFamily="34" charset="0"/>
              </a:rPr>
              <a:t>3. VENTAJAS DE GARANTÍA JUVENIL: EJEMPLOS FORMACIÓN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C730EB9-2876-4C18-B5E4-600D9AEF1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42552">
            <a:off x="838622" y="1628800"/>
            <a:ext cx="2917883" cy="138256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7146855-981C-49C4-8AA8-C2105C55D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397" y="1268671"/>
            <a:ext cx="1845809" cy="150977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3377A08-13BE-4B11-9904-19AA5229F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46868">
            <a:off x="7895023" y="1242042"/>
            <a:ext cx="3240444" cy="169020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F891048-C3CB-4777-948A-358EF7C84D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23200">
            <a:off x="10127654" y="3681857"/>
            <a:ext cx="1793083" cy="253618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9A4B490-E043-4E12-B765-85E84C8083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67616">
            <a:off x="2894031" y="3834361"/>
            <a:ext cx="2359109" cy="211388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5B51697-4980-4CE4-9110-515D727C6C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69031">
            <a:off x="5435744" y="3524095"/>
            <a:ext cx="2115773" cy="253618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9F8DDDC-10D3-48C1-897A-922013414D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16612">
            <a:off x="7845026" y="3503033"/>
            <a:ext cx="2059003" cy="158193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B6F6225-B0D4-4FDB-A010-71B7311979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94262" flipH="1">
            <a:off x="250632" y="3660492"/>
            <a:ext cx="2158346" cy="218022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4F8BA70-3DEC-46ED-B01B-E136ABF61CCB}"/>
              </a:ext>
            </a:extLst>
          </p:cNvPr>
          <p:cNvSpPr txBox="1"/>
          <p:nvPr/>
        </p:nvSpPr>
        <p:spPr>
          <a:xfrm>
            <a:off x="1632409" y="3155099"/>
            <a:ext cx="4925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¡¡ NUEVAS OFERTAS DIFERENTES CADA SEMANA !!</a:t>
            </a:r>
          </a:p>
        </p:txBody>
      </p:sp>
    </p:spTree>
    <p:extLst>
      <p:ext uri="{BB962C8B-B14F-4D97-AF65-F5344CB8AC3E}">
        <p14:creationId xmlns:p14="http://schemas.microsoft.com/office/powerpoint/2010/main" val="3471507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Rectángulo"/>
          <p:cNvSpPr/>
          <p:nvPr/>
        </p:nvSpPr>
        <p:spPr>
          <a:xfrm>
            <a:off x="2232000" y="324000"/>
            <a:ext cx="997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3. VENTAJAS DE GARANTÍA JUVENIL: Entidades participantes</a:t>
            </a:r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2710830" y="1628800"/>
            <a:ext cx="8640960" cy="4248472"/>
          </a:xfrm>
          <a:prstGeom prst="rect">
            <a:avLst/>
          </a:prstGeom>
        </p:spPr>
        <p:txBody>
          <a:bodyPr rtlCol="0">
            <a:normAutofit fontScale="85000" lnSpcReduction="10000"/>
          </a:bodyPr>
          <a:lstStyle/>
          <a:p>
            <a:pPr marL="457200" lvl="0" indent="-457200" algn="just">
              <a:buBlip>
                <a:blip r:embed="rId2"/>
              </a:buBlip>
              <a:defRPr/>
            </a:pPr>
            <a:endParaRPr lang="es-ES" sz="2400" b="1" dirty="0">
              <a:cs typeface="Arial" panose="020B0604020202020204" pitchFamily="34" charset="0"/>
            </a:endParaRPr>
          </a:p>
          <a:p>
            <a:pPr marL="457200" lvl="0" indent="-457200" algn="just">
              <a:buBlip>
                <a:blip r:embed="rId2"/>
              </a:buBlip>
              <a:defRPr/>
            </a:pPr>
            <a:endParaRPr lang="es-ES" sz="2400" b="1" dirty="0">
              <a:cs typeface="Arial" panose="020B0604020202020204" pitchFamily="34" charset="0"/>
            </a:endParaRPr>
          </a:p>
          <a:p>
            <a:pPr marL="457200" lvl="0" indent="-457200" algn="just">
              <a:buBlip>
                <a:blip r:embed="rId2"/>
              </a:buBlip>
              <a:defRPr/>
            </a:pPr>
            <a:r>
              <a:rPr lang="es-ES" sz="2400" b="1" dirty="0">
                <a:cs typeface="Arial" panose="020B0604020202020204" pitchFamily="34" charset="0"/>
              </a:rPr>
              <a:t>SERVICIOS PÚBLICOS DE EMPLEO DE TODAS LAS CCAA y CEUTA Y MELILLA</a:t>
            </a:r>
          </a:p>
          <a:p>
            <a:pPr marL="457200" indent="-457200" algn="just">
              <a:buBlip>
                <a:blip r:embed="rId2"/>
              </a:buBlip>
              <a:defRPr/>
            </a:pPr>
            <a:r>
              <a:rPr lang="es-ES" sz="2400" b="1" dirty="0">
                <a:cs typeface="Arial" panose="020B0604020202020204" pitchFamily="34" charset="0"/>
              </a:rPr>
              <a:t>CONSEJO SUPERIOR DE INVESTIGACIONES CIENTÍFICAS (CSIC)</a:t>
            </a:r>
          </a:p>
          <a:p>
            <a:pPr marL="457200" lvl="0" indent="-457200" algn="just">
              <a:buBlip>
                <a:blip r:embed="rId2"/>
              </a:buBlip>
              <a:defRPr/>
            </a:pPr>
            <a:r>
              <a:rPr lang="es-ES" sz="2400" b="1" dirty="0">
                <a:cs typeface="Arial" panose="020B0604020202020204" pitchFamily="34" charset="0"/>
              </a:rPr>
              <a:t>CÁMARAS DE COMERCIO</a:t>
            </a:r>
          </a:p>
          <a:p>
            <a:pPr marL="457200" lvl="0" indent="-457200" algn="just">
              <a:buBlip>
                <a:blip r:embed="rId2"/>
              </a:buBlip>
              <a:defRPr/>
            </a:pPr>
            <a:r>
              <a:rPr lang="es-ES" sz="2400" b="1" dirty="0">
                <a:cs typeface="Arial" panose="020B0604020202020204" pitchFamily="34" charset="0"/>
              </a:rPr>
              <a:t>FUNDACIÓN BANCARIA LA CAIXA</a:t>
            </a:r>
          </a:p>
          <a:p>
            <a:pPr marL="457200" lvl="0" indent="-457200" algn="just">
              <a:buBlip>
                <a:blip r:embed="rId2"/>
              </a:buBlip>
              <a:defRPr/>
            </a:pPr>
            <a:r>
              <a:rPr lang="es-ES" sz="2400" b="1" dirty="0">
                <a:cs typeface="Arial" panose="020B0604020202020204" pitchFamily="34" charset="0"/>
              </a:rPr>
              <a:t>ESCUELA DE ORGANIZACIÓN INDUSTRIAL (EOI)</a:t>
            </a:r>
          </a:p>
          <a:p>
            <a:pPr marL="457200" lvl="0" indent="-457200" algn="just">
              <a:buBlip>
                <a:blip r:embed="rId2"/>
              </a:buBlip>
              <a:defRPr/>
            </a:pPr>
            <a:r>
              <a:rPr lang="es-ES" sz="2400" b="1" dirty="0">
                <a:cs typeface="Arial" panose="020B0604020202020204" pitchFamily="34" charset="0"/>
              </a:rPr>
              <a:t>INCYDE</a:t>
            </a:r>
          </a:p>
          <a:p>
            <a:pPr marL="457200" lvl="0" indent="-457200" algn="just">
              <a:buBlip>
                <a:blip r:embed="rId2"/>
              </a:buBlip>
              <a:defRPr/>
            </a:pPr>
            <a:r>
              <a:rPr lang="es-ES" sz="2400" b="1" dirty="0">
                <a:cs typeface="Arial" panose="020B0604020202020204" pitchFamily="34" charset="0"/>
              </a:rPr>
              <a:t>FUNDACIÓN INSERTA  Y FUNDACIÓN ONCE</a:t>
            </a:r>
          </a:p>
          <a:p>
            <a:pPr marL="457200" lvl="0" indent="-457200" algn="just">
              <a:buBlip>
                <a:blip r:embed="rId2"/>
              </a:buBlip>
              <a:defRPr/>
            </a:pPr>
            <a:r>
              <a:rPr lang="es-ES" sz="2400" b="1" dirty="0">
                <a:cs typeface="Arial" panose="020B0604020202020204" pitchFamily="34" charset="0"/>
              </a:rPr>
              <a:t>CRUZ ROJA ESPAÑOLA</a:t>
            </a:r>
          </a:p>
          <a:p>
            <a:pPr marL="457200" lvl="0" indent="-457200" algn="just">
              <a:buBlip>
                <a:blip r:embed="rId2"/>
              </a:buBlip>
              <a:defRPr/>
            </a:pPr>
            <a:r>
              <a:rPr lang="es-ES" sz="2400" b="1" dirty="0">
                <a:cs typeface="Arial" panose="020B0604020202020204" pitchFamily="34" charset="0"/>
              </a:rPr>
              <a:t>YMCA</a:t>
            </a:r>
          </a:p>
          <a:p>
            <a:pPr marL="457200" lvl="0" indent="-457200" algn="just">
              <a:buBlip>
                <a:blip r:embed="rId2"/>
              </a:buBlip>
              <a:defRPr/>
            </a:pPr>
            <a:r>
              <a:rPr lang="es-ES" sz="2400" b="1" dirty="0">
                <a:cs typeface="Arial" panose="020B0604020202020204" pitchFamily="34" charset="0"/>
              </a:rPr>
              <a:t>FUNDACIÓN SECRETARIADO GITANO</a:t>
            </a:r>
          </a:p>
          <a:p>
            <a:pPr marL="457200" lvl="0" indent="-457200" algn="just">
              <a:buBlip>
                <a:blip r:embed="rId2"/>
              </a:buBlip>
              <a:defRPr/>
            </a:pPr>
            <a:r>
              <a:rPr lang="es-ES" sz="2400" b="1" dirty="0">
                <a:cs typeface="Arial" panose="020B0604020202020204" pitchFamily="34" charset="0"/>
              </a:rPr>
              <a:t>ACCIÓN CONTRA EL HAMBRE</a:t>
            </a:r>
          </a:p>
          <a:p>
            <a:pPr marL="457200" lvl="0" indent="-457200" algn="just">
              <a:buBlip>
                <a:blip r:embed="rId2"/>
              </a:buBlip>
              <a:defRPr/>
            </a:pPr>
            <a:r>
              <a:rPr lang="es-ES" sz="2400" b="1" dirty="0">
                <a:cs typeface="Arial" panose="020B0604020202020204" pitchFamily="34" charset="0"/>
              </a:rPr>
              <a:t>FUNDACIÓN CEPAIM</a:t>
            </a:r>
          </a:p>
          <a:p>
            <a:pPr marL="457200" lvl="0" indent="-457200" algn="just">
              <a:buBlip>
                <a:blip r:embed="rId2"/>
              </a:buBlip>
              <a:defRPr/>
            </a:pPr>
            <a:r>
              <a:rPr lang="es-ES" sz="2400" b="1" dirty="0">
                <a:cs typeface="Arial" panose="020B0604020202020204" pitchFamily="34" charset="0"/>
              </a:rPr>
              <a:t>AYUDA EN ACCIÓN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281989D-BB8E-42ED-B5DE-8BADD522BA50}"/>
              </a:ext>
            </a:extLst>
          </p:cNvPr>
          <p:cNvSpPr txBox="1"/>
          <p:nvPr/>
        </p:nvSpPr>
        <p:spPr>
          <a:xfrm>
            <a:off x="478582" y="1629042"/>
            <a:ext cx="13681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Hay múltiples entidades participando</a:t>
            </a:r>
          </a:p>
          <a:p>
            <a:endParaRPr lang="es-ES" dirty="0"/>
          </a:p>
          <a:p>
            <a:r>
              <a:rPr lang="es-ES" dirty="0"/>
              <a:t>Busca la que mejor se adapte a lo que necesitas</a:t>
            </a:r>
          </a:p>
          <a:p>
            <a:endParaRPr lang="es-ES" dirty="0"/>
          </a:p>
          <a:p>
            <a:r>
              <a:rPr lang="es-ES" dirty="0"/>
              <a:t>Suscríbete al boletín para encontrar todas las ofertas</a:t>
            </a:r>
          </a:p>
        </p:txBody>
      </p:sp>
    </p:spTree>
    <p:extLst>
      <p:ext uri="{BB962C8B-B14F-4D97-AF65-F5344CB8AC3E}">
        <p14:creationId xmlns:p14="http://schemas.microsoft.com/office/powerpoint/2010/main" val="3759260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lipse 20">
            <a:extLst>
              <a:ext uri="{FF2B5EF4-FFF2-40B4-BE49-F238E27FC236}">
                <a16:creationId xmlns:a16="http://schemas.microsoft.com/office/drawing/2014/main" id="{AAC668BD-679E-4882-82C9-03CC97B7DFD4}"/>
              </a:ext>
            </a:extLst>
          </p:cNvPr>
          <p:cNvSpPr/>
          <p:nvPr/>
        </p:nvSpPr>
        <p:spPr>
          <a:xfrm>
            <a:off x="4437227" y="2405587"/>
            <a:ext cx="3240360" cy="98402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s-ES" sz="1400" b="1" u="sng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Segoe UI" panose="020B0502040204020203" pitchFamily="34" charset="0"/>
                <a:ea typeface="Times New Roman" panose="02020603050405020304" pitchFamily="18" charset="0"/>
              </a:rPr>
              <a:t>Boletín de Garantía Juvenil y Empleo Joven</a:t>
            </a:r>
            <a:endParaRPr lang="es-E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172332A1-2125-4331-B185-878764FD0212}"/>
              </a:ext>
            </a:extLst>
          </p:cNvPr>
          <p:cNvSpPr/>
          <p:nvPr/>
        </p:nvSpPr>
        <p:spPr>
          <a:xfrm>
            <a:off x="4468539" y="3468387"/>
            <a:ext cx="3001375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s-ES" sz="1600" b="1" dirty="0">
                <a:solidFill>
                  <a:srgbClr val="242424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s-E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fontAlgn="base"/>
            <a:r>
              <a:rPr lang="es-ES" sz="1400" b="1" dirty="0">
                <a:solidFill>
                  <a:srgbClr val="242424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Más de 10.000 suscriptores.</a:t>
            </a:r>
          </a:p>
          <a:p>
            <a:pPr algn="ctr" fontAlgn="base"/>
            <a:endParaRPr lang="es-ES" sz="1400" b="1" dirty="0">
              <a:solidFill>
                <a:srgbClr val="242424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 fontAlgn="base"/>
            <a:r>
              <a:rPr lang="es-ES" sz="1400" b="1" dirty="0">
                <a:solidFill>
                  <a:srgbClr val="242424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Ofertas de formación, prácticas, empleo…</a:t>
            </a:r>
          </a:p>
          <a:p>
            <a:pPr algn="just" fontAlgn="base"/>
            <a:endParaRPr lang="es-ES" sz="1400" b="1" dirty="0">
              <a:solidFill>
                <a:srgbClr val="242424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fontAlgn="base"/>
            <a:r>
              <a:rPr lang="es-ES" sz="1400" b="1" dirty="0">
                <a:solidFill>
                  <a:srgbClr val="24242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 quieres recibirlo envía un correo a </a:t>
            </a:r>
            <a:r>
              <a:rPr lang="es-ES" sz="1400" u="sng" dirty="0">
                <a:solidFill>
                  <a:srgbClr val="0000FF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ofertasgarantiajuvenil@sepe.es</a:t>
            </a:r>
            <a:r>
              <a:rPr lang="es-ES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con el siguiente texto: </a:t>
            </a:r>
            <a:r>
              <a:rPr lang="es-ES" sz="1400" b="1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“Quiero suscribirme al Boletín de Garantía Juvenil”.</a:t>
            </a:r>
            <a:endParaRPr lang="es-E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805E5DEB-8766-4FBC-B208-632BF9140A71}"/>
              </a:ext>
            </a:extLst>
          </p:cNvPr>
          <p:cNvSpPr/>
          <p:nvPr/>
        </p:nvSpPr>
        <p:spPr>
          <a:xfrm>
            <a:off x="870241" y="1265218"/>
            <a:ext cx="2736304" cy="86409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Buscador de ofertas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831A6F97-9461-4233-A2E6-F21337FB4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72" y="2342738"/>
            <a:ext cx="3559189" cy="3039407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C7437722-B195-4C92-B0A9-C0A93DCC7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375" y="2897601"/>
            <a:ext cx="1336243" cy="774510"/>
          </a:xfrm>
          <a:prstGeom prst="rect">
            <a:avLst/>
          </a:prstGeom>
        </p:spPr>
      </p:pic>
      <p:sp>
        <p:nvSpPr>
          <p:cNvPr id="28" name="8 Nube">
            <a:extLst>
              <a:ext uri="{FF2B5EF4-FFF2-40B4-BE49-F238E27FC236}">
                <a16:creationId xmlns:a16="http://schemas.microsoft.com/office/drawing/2014/main" id="{147303FB-38A1-4192-A569-76B6B41EA9D1}"/>
              </a:ext>
            </a:extLst>
          </p:cNvPr>
          <p:cNvSpPr/>
          <p:nvPr/>
        </p:nvSpPr>
        <p:spPr>
          <a:xfrm>
            <a:off x="2347771" y="4453634"/>
            <a:ext cx="1810201" cy="586974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Convocatorias en General</a:t>
            </a:r>
            <a:endParaRPr lang="es-ES_tradnl" sz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10 Nube">
            <a:extLst>
              <a:ext uri="{FF2B5EF4-FFF2-40B4-BE49-F238E27FC236}">
                <a16:creationId xmlns:a16="http://schemas.microsoft.com/office/drawing/2014/main" id="{1935D29E-575F-44A6-88D0-05BBE2A16FF3}"/>
              </a:ext>
            </a:extLst>
          </p:cNvPr>
          <p:cNvSpPr/>
          <p:nvPr/>
        </p:nvSpPr>
        <p:spPr>
          <a:xfrm>
            <a:off x="529014" y="5232284"/>
            <a:ext cx="1728192" cy="576287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Cursos</a:t>
            </a:r>
            <a:endParaRPr lang="es-ES_tradnl" sz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11 Nube">
            <a:extLst>
              <a:ext uri="{FF2B5EF4-FFF2-40B4-BE49-F238E27FC236}">
                <a16:creationId xmlns:a16="http://schemas.microsoft.com/office/drawing/2014/main" id="{D3FFDAE0-32EB-4D5F-B827-6FC3CEDD0FBB}"/>
              </a:ext>
            </a:extLst>
          </p:cNvPr>
          <p:cNvSpPr/>
          <p:nvPr/>
        </p:nvSpPr>
        <p:spPr>
          <a:xfrm>
            <a:off x="453856" y="3672111"/>
            <a:ext cx="1260344" cy="524989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Becas</a:t>
            </a:r>
            <a:endParaRPr lang="es-ES_tradnl" sz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2866959B-C1C4-4409-834D-71E8F84746E3}"/>
              </a:ext>
            </a:extLst>
          </p:cNvPr>
          <p:cNvSpPr/>
          <p:nvPr/>
        </p:nvSpPr>
        <p:spPr>
          <a:xfrm>
            <a:off x="7854271" y="1192764"/>
            <a:ext cx="3472294" cy="84213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En la web: Catálogos de ofertas en formación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FFEC41D-D509-4BB3-AF4D-BA746414BA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4271" y="2029139"/>
            <a:ext cx="2273383" cy="12876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6AA40FD-80D5-46FE-BA2B-2FC2CD110E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7005" y="3429000"/>
            <a:ext cx="2387059" cy="1266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994ACC2-DFA7-4B4E-8685-CCC7FCDD06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5201" y="4864599"/>
            <a:ext cx="2194043" cy="13116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17 Rectángulo">
            <a:extLst>
              <a:ext uri="{FF2B5EF4-FFF2-40B4-BE49-F238E27FC236}">
                <a16:creationId xmlns:a16="http://schemas.microsoft.com/office/drawing/2014/main" id="{D21F61DB-E836-4646-A312-5E2F9B8CC377}"/>
              </a:ext>
            </a:extLst>
          </p:cNvPr>
          <p:cNvSpPr/>
          <p:nvPr/>
        </p:nvSpPr>
        <p:spPr>
          <a:xfrm>
            <a:off x="2253442" y="303271"/>
            <a:ext cx="997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3. COMO BUSCAR INFORMACIÓN: en la web, RRSS o recibiendo el boletín (</a:t>
            </a:r>
            <a:r>
              <a:rPr lang="es-ES" sz="28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newsletter</a:t>
            </a:r>
            <a:r>
              <a:rPr lang="es-ES" sz="2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) semanal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69962B6-9885-4CF6-8EE2-260E5375CA12}"/>
              </a:ext>
            </a:extLst>
          </p:cNvPr>
          <p:cNvSpPr txBox="1"/>
          <p:nvPr/>
        </p:nvSpPr>
        <p:spPr>
          <a:xfrm>
            <a:off x="10573038" y="1492280"/>
            <a:ext cx="1797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solidFill>
                  <a:srgbClr val="FF0000"/>
                </a:solidFill>
                <a:latin typeface="Arial Black" panose="020B0A04020102020204" pitchFamily="34" charset="0"/>
              </a:rPr>
              <a:t>Actualizados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E5382F7-B29F-4357-BDAE-5795E1C9A0A4}"/>
              </a:ext>
            </a:extLst>
          </p:cNvPr>
          <p:cNvSpPr txBox="1"/>
          <p:nvPr/>
        </p:nvSpPr>
        <p:spPr>
          <a:xfrm>
            <a:off x="2586418" y="1561756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hlinkClick r:id="rId8"/>
              </a:rPr>
              <a:t>www.garantiajuvenil.gob.es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4791171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cion_4_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TERIO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olstic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F83FED7D2E7D3458A67729E99EC9C49" ma:contentTypeVersion="8" ma:contentTypeDescription="Crear nuevo documento." ma:contentTypeScope="" ma:versionID="e9008a2372fecaca14fbc9b6a8c8abe1">
  <xsd:schema xmlns:xsd="http://www.w3.org/2001/XMLSchema" xmlns:xs="http://www.w3.org/2001/XMLSchema" xmlns:p="http://schemas.microsoft.com/office/2006/metadata/properties" xmlns:ns2="ed68c86b-c78f-4503-8e2f-e1edac2fa2cd" targetNamespace="http://schemas.microsoft.com/office/2006/metadata/properties" ma:root="true" ma:fieldsID="ea7e93c23de03b09729507a9152954f3" ns2:_="">
    <xsd:import namespace="ed68c86b-c78f-4503-8e2f-e1edac2fa2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_x00e1_sInformaci_x00f3_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68c86b-c78f-4503-8e2f-e1edac2fa2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_x00e1_sInformaci_x00f3_n" ma:index="15" nillable="true" ma:displayName="Más Información" ma:format="Dropdown" ma:internalName="M_x00e1_sInformaci_x00f3_n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_x00e1_sInformaci_x00f3_n xmlns="ed68c86b-c78f-4503-8e2f-e1edac2fa2c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FC8B59-746D-4962-8170-4C5EC96597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d68c86b-c78f-4503-8e2f-e1edac2fa2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9CE79FB-8A55-45DF-A63A-F2188381D1B3}">
  <ds:schemaRefs>
    <ds:schemaRef ds:uri="http://schemas.microsoft.com/office/infopath/2007/PartnerControls"/>
    <ds:schemaRef ds:uri="ed68c86b-c78f-4503-8e2f-e1edac2fa2cd"/>
    <ds:schemaRef ds:uri="http://www.w3.org/XML/1998/namespace"/>
    <ds:schemaRef ds:uri="http://purl.org/dc/elements/1.1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D2165FF-7459-4976-BB61-65CE1B41F8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Presentacion_4_3</Template>
  <TotalTime>1715</TotalTime>
  <Words>635</Words>
  <Application>Microsoft Office PowerPoint</Application>
  <PresentationFormat>Personalizado</PresentationFormat>
  <Paragraphs>109</Paragraphs>
  <Slides>11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27" baseType="lpstr">
      <vt:lpstr>BatangChe</vt:lpstr>
      <vt:lpstr>Arial</vt:lpstr>
      <vt:lpstr>Arial Black</vt:lpstr>
      <vt:lpstr>Bahnschrift Condensed</vt:lpstr>
      <vt:lpstr>Bahnschrift Light</vt:lpstr>
      <vt:lpstr>Bahnschrift SemiLight SemiConde</vt:lpstr>
      <vt:lpstr>Book Antiqua</vt:lpstr>
      <vt:lpstr>Brush Script MT</vt:lpstr>
      <vt:lpstr>Calibri</vt:lpstr>
      <vt:lpstr>Comic Sans MS</vt:lpstr>
      <vt:lpstr>Gill Sans MT</vt:lpstr>
      <vt:lpstr>Segoe UI</vt:lpstr>
      <vt:lpstr>Times New Roman</vt:lpstr>
      <vt:lpstr>Wingdings</vt:lpstr>
      <vt:lpstr>Presentacion_4_3</vt:lpstr>
      <vt:lpstr>INTERIOR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SPEE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INEM</dc:creator>
  <cp:lastModifiedBy>Susana González Alonso-AT</cp:lastModifiedBy>
  <cp:revision>476</cp:revision>
  <dcterms:created xsi:type="dcterms:W3CDTF">2014-06-25T11:41:06Z</dcterms:created>
  <dcterms:modified xsi:type="dcterms:W3CDTF">2024-05-21T09:14:28Z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0x010100FF83FED7D2E7D3458A67729E99EC9C49</vt:lpwstr>
  </property>
</Properties>
</file>